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1" r:id="rId5"/>
    <p:sldId id="262" r:id="rId6"/>
    <p:sldId id="260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125" d="100"/>
          <a:sy n="125" d="100"/>
        </p:scale>
        <p:origin x="-1224" y="-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gif>
</file>

<file path=ppt/media/image11.gif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028700"/>
            <a:ext cx="7851648" cy="13716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2421402"/>
            <a:ext cx="7854696" cy="131445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685801"/>
            <a:ext cx="2057400" cy="3908822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85801"/>
            <a:ext cx="6019800" cy="3908822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987552"/>
            <a:ext cx="7772400" cy="1021842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028498"/>
            <a:ext cx="7772400" cy="1132284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40064"/>
            <a:ext cx="4038600" cy="332613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40064"/>
            <a:ext cx="4038600" cy="332613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91436"/>
            <a:ext cx="4040188" cy="494514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1394818"/>
            <a:ext cx="4041775" cy="491132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885950"/>
            <a:ext cx="4040188" cy="288429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85950"/>
            <a:ext cx="4041775" cy="288429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28066"/>
            <a:ext cx="8305800" cy="85725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85764"/>
            <a:ext cx="2743200" cy="871538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257300"/>
            <a:ext cx="2743200" cy="3429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257300"/>
            <a:ext cx="5111750" cy="3429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831058"/>
            <a:ext cx="5257800" cy="30861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4019827"/>
            <a:ext cx="155448" cy="116586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882747"/>
            <a:ext cx="2212848" cy="1186966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21589"/>
            <a:ext cx="2209800" cy="163449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4767263"/>
            <a:ext cx="609600" cy="273844"/>
          </a:xfrm>
        </p:spPr>
        <p:txBody>
          <a:bodyPr/>
          <a:lstStyle/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899638"/>
            <a:ext cx="4617720" cy="294894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4362450"/>
            <a:ext cx="9163050" cy="7810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4664869"/>
            <a:ext cx="4762500" cy="47863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5358"/>
            <a:ext cx="9163050" cy="7810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5358"/>
            <a:ext cx="4762500" cy="47863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528066"/>
            <a:ext cx="8229600" cy="85725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51610"/>
            <a:ext cx="8229600" cy="329184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D7D408FA-4ABC-4F21-9D9A-7D127196B556}" type="datetimeFigureOut">
              <a:rPr lang="en-NZ" smtClean="0"/>
              <a:t>12/10/2016</a:t>
            </a:fld>
            <a:endParaRPr lang="en-NZ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4767263"/>
            <a:ext cx="33528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4767263"/>
            <a:ext cx="762000" cy="273844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6424BABC-8E76-4E86-8FC8-ECB347C8D4AF}" type="slidenum">
              <a:rPr lang="en-NZ" smtClean="0"/>
              <a:t>‹#›</a:t>
            </a:fld>
            <a:endParaRPr lang="en-NZ"/>
          </a:p>
        </p:txBody>
      </p:sp>
      <p:grpSp>
        <p:nvGrpSpPr>
          <p:cNvPr id="2" name="Group 1"/>
          <p:cNvGrpSpPr/>
          <p:nvPr/>
        </p:nvGrpSpPr>
        <p:grpSpPr>
          <a:xfrm>
            <a:off x="-19017" y="151806"/>
            <a:ext cx="9180548" cy="486918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NZ" dirty="0" smtClean="0"/>
              <a:t>Recap of things done</a:t>
            </a:r>
            <a:endParaRPr lang="en-NZ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NZ" dirty="0" smtClean="0"/>
              <a:t>Prior to 10/10/2016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0613877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528066"/>
            <a:ext cx="8352928" cy="747540"/>
          </a:xfrm>
        </p:spPr>
        <p:txBody>
          <a:bodyPr>
            <a:normAutofit fontScale="90000"/>
          </a:bodyPr>
          <a:lstStyle/>
          <a:p>
            <a:r>
              <a:rPr lang="en-NZ" dirty="0" smtClean="0"/>
              <a:t>Toy Model: Penetrates from poster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595626"/>
            <a:ext cx="7128792" cy="1552188"/>
          </a:xfrm>
        </p:spPr>
        <p:txBody>
          <a:bodyPr>
            <a:normAutofit/>
          </a:bodyPr>
          <a:lstStyle/>
          <a:p>
            <a:r>
              <a:rPr lang="en-NZ" dirty="0" smtClean="0"/>
              <a:t>Period change and front heavy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87624" y="2355726"/>
                <a:ext cx="4320480" cy="11740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NZ" b="0" i="1" smtClean="0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m:rPr>
                                  <m:sty m:val="p"/>
                                </m:rPr>
                                <a:rPr lang="en-NZ" b="0" i="0" smtClean="0">
                                  <a:latin typeface="Cambria Math"/>
                                </a:rPr>
                                <m:t>Φ</m:t>
                              </m:r>
                            </m:e>
                            <m:sup>
                              <m:r>
                                <a:rPr lang="en-NZ" b="0" i="1" smtClean="0">
                                  <a:latin typeface="Cambria Math"/>
                                </a:rPr>
                                <m:t>3</m:t>
                              </m:r>
                            </m:sup>
                          </m:sSup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3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</m:oMath>
                  </m:oMathPara>
                </a14:m>
                <a:endParaRPr lang="en-NZ" b="0" i="0" dirty="0" smtClean="0">
                  <a:latin typeface="Cambria Math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=−</m:t>
                      </m:r>
                      <m:d>
                        <m:d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NZ" b="0" i="1" smtClean="0">
                              <a:latin typeface="Cambria Math"/>
                            </a:rPr>
                            <m:t>𝛽</m:t>
                          </m:r>
                          <m:r>
                            <a:rPr lang="en-NZ" b="0" i="1" smtClean="0">
                              <a:latin typeface="Cambria Math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  <m:r>
                            <a:rPr lang="en-NZ" b="0" i="1" smtClean="0">
                              <a:latin typeface="Cambria Math"/>
                            </a:rPr>
                            <m:t>+</m:t>
                          </m:r>
                          <m:r>
                            <a:rPr lang="en-NZ" b="0" i="1" smtClean="0">
                              <a:latin typeface="Cambria Math"/>
                            </a:rPr>
                            <m:t>𝛼</m:t>
                          </m:r>
                        </m:e>
                      </m:d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</m:oMath>
                  </m:oMathPara>
                </a14:m>
                <a:endParaRPr lang="en-NZ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355726"/>
                <a:ext cx="4320480" cy="1174039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TextBox 4"/>
          <p:cNvSpPr txBox="1"/>
          <p:nvPr/>
        </p:nvSpPr>
        <p:spPr>
          <a:xfrm>
            <a:off x="6165378" y="2463738"/>
            <a:ext cx="250619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Z" dirty="0"/>
              <a:t>(</a:t>
            </a:r>
            <a:r>
              <a:rPr lang="en-NZ" dirty="0" err="1"/>
              <a:t>mybeta</a:t>
            </a:r>
            <a:r>
              <a:rPr lang="en-NZ" dirty="0"/>
              <a:t> = </a:t>
            </a:r>
            <a:r>
              <a:rPr lang="en-NZ" dirty="0" err="1"/>
              <a:t>mybeta</a:t>
            </a:r>
            <a:r>
              <a:rPr lang="en-NZ" dirty="0"/>
              <a:t>*0.4 ;</a:t>
            </a:r>
          </a:p>
          <a:p>
            <a:r>
              <a:rPr lang="en-NZ" dirty="0"/>
              <a:t>alpha = 0.2</a:t>
            </a:r>
            <a:r>
              <a:rPr lang="en-NZ" dirty="0" smtClean="0"/>
              <a:t>;)</a:t>
            </a:r>
          </a:p>
        </p:txBody>
      </p:sp>
    </p:spTree>
    <p:extLst>
      <p:ext uri="{BB962C8B-B14F-4D97-AF65-F5344CB8AC3E}">
        <p14:creationId xmlns:p14="http://schemas.microsoft.com/office/powerpoint/2010/main" val="10707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036" y="627534"/>
            <a:ext cx="8640452" cy="4518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7347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Limit cycles</a:t>
            </a:r>
            <a:endParaRPr lang="en-NZ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7912081"/>
              </p:ext>
            </p:extLst>
          </p:nvPr>
        </p:nvGraphicFramePr>
        <p:xfrm>
          <a:off x="6084168" y="2130257"/>
          <a:ext cx="252028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56"/>
                <a:gridCol w="504056"/>
                <a:gridCol w="504056"/>
                <a:gridCol w="504056"/>
                <a:gridCol w="504056"/>
              </a:tblGrid>
              <a:tr h="273630">
                <a:tc>
                  <a:txBody>
                    <a:bodyPr/>
                    <a:lstStyle/>
                    <a:p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N-E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E-S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S-W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W-N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0.6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39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5.88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1.8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0.8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19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8.14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1.73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11.85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2.83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6.08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1.62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2050" name="Picture 2" descr="C:\Temp\Diffusion\MOL_PDE\4. Output files\Hauxiong\gifs\Penet_L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537742"/>
            <a:ext cx="4464496" cy="334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572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Plot concentration over space gif</a:t>
            </a:r>
            <a:endParaRPr lang="en-NZ" dirty="0"/>
          </a:p>
        </p:txBody>
      </p:sp>
      <p:pic>
        <p:nvPicPr>
          <p:cNvPr id="3074" name="Picture 2" descr="C:\Temp\Diffusion\MOL_PDE\4. Output files\Hauxiong\gifs\Penet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3728" y="1410630"/>
            <a:ext cx="4716512" cy="3537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1309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The other Week 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NZ" dirty="0" smtClean="0"/>
              <a:t>The other week we were looking at the period inside the bifurcation phase </a:t>
            </a:r>
          </a:p>
          <a:p>
            <a:r>
              <a:rPr lang="en-NZ" dirty="0" smtClean="0"/>
              <a:t>After talking to Tim decided to keep to the penetration region and close to the bifurcation point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3719646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9248" y="528066"/>
            <a:ext cx="7067128" cy="747540"/>
          </a:xfrm>
        </p:spPr>
        <p:txBody>
          <a:bodyPr>
            <a:normAutofit fontScale="90000"/>
          </a:bodyPr>
          <a:lstStyle/>
          <a:p>
            <a:r>
              <a:rPr lang="en-NZ" dirty="0" smtClean="0"/>
              <a:t>Toy Model: Simple Oscillator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595626"/>
            <a:ext cx="7128792" cy="1552188"/>
          </a:xfrm>
        </p:spPr>
        <p:txBody>
          <a:bodyPr>
            <a:normAutofit fontScale="92500" lnSpcReduction="20000"/>
          </a:bodyPr>
          <a:lstStyle/>
          <a:p>
            <a:r>
              <a:rPr lang="en-NZ" dirty="0" smtClean="0"/>
              <a:t>We weren’t convinced we had the simplest toy model the was sinusoidal in shape </a:t>
            </a:r>
          </a:p>
          <a:p>
            <a:endParaRPr lang="en-NZ" dirty="0" smtClean="0"/>
          </a:p>
          <a:p>
            <a:r>
              <a:rPr lang="en-NZ" dirty="0" smtClean="0"/>
              <a:t>Looked to a simple oscillator:</a:t>
            </a:r>
            <a:endParaRPr lang="en-NZ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602359" y="3165816"/>
                <a:ext cx="4320480" cy="142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(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NZ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</m:t>
                      </m:r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(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NZ" dirty="0"/>
              </a:p>
              <a:p>
                <a:endParaRPr lang="en-NZ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2359" y="3165816"/>
                <a:ext cx="4320480" cy="142115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5580113" y="3273828"/>
                <a:ext cx="1020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a:rPr lang="en-NZ" b="0" i="1" smtClean="0">
                          <a:latin typeface="Cambria Math"/>
                        </a:rPr>
                        <m:t>=0.5</m:t>
                      </m:r>
                    </m:oMath>
                  </m:oMathPara>
                </a14:m>
                <a:endParaRPr lang="en-NZ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80113" y="3273828"/>
                <a:ext cx="1020086" cy="3693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05291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536" y="483518"/>
            <a:ext cx="9577064" cy="36063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95536" y="4299942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 smtClean="0"/>
              <a:t>No period change in this option so no expected penetration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962943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Limit cycles</a:t>
            </a:r>
            <a:endParaRPr lang="en-NZ" dirty="0"/>
          </a:p>
        </p:txBody>
      </p:sp>
      <p:pic>
        <p:nvPicPr>
          <p:cNvPr id="3075" name="Picture 3" descr="C:\Temp\Diffusion\MOL_PDE\1. Source files\4. Toy_Haux\uh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0908" y="1347614"/>
            <a:ext cx="5683300" cy="35730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40956"/>
              </p:ext>
            </p:extLst>
          </p:nvPr>
        </p:nvGraphicFramePr>
        <p:xfrm>
          <a:off x="6156176" y="0"/>
          <a:ext cx="2520280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56"/>
                <a:gridCol w="504056"/>
                <a:gridCol w="504056"/>
                <a:gridCol w="504056"/>
                <a:gridCol w="504056"/>
              </a:tblGrid>
              <a:tr h="273630">
                <a:tc>
                  <a:txBody>
                    <a:bodyPr/>
                    <a:lstStyle/>
                    <a:p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N-E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E-S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S-W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W-N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-0.2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3.14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3.14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0.8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3.14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3.14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3.14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0876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Plot concentration over space gif</a:t>
            </a:r>
            <a:endParaRPr lang="en-NZ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563638"/>
            <a:ext cx="5904656" cy="308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9124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528066"/>
            <a:ext cx="7344816" cy="747540"/>
          </a:xfrm>
        </p:spPr>
        <p:txBody>
          <a:bodyPr>
            <a:normAutofit fontScale="90000"/>
          </a:bodyPr>
          <a:lstStyle/>
          <a:p>
            <a:r>
              <a:rPr lang="en-NZ" dirty="0" smtClean="0"/>
              <a:t>Toy Model: Simple </a:t>
            </a:r>
            <a:r>
              <a:rPr lang="en-NZ" dirty="0" err="1" smtClean="0"/>
              <a:t>Osc</a:t>
            </a:r>
            <a:r>
              <a:rPr lang="en-NZ" dirty="0" smtClean="0"/>
              <a:t> + Period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5576" y="1595626"/>
            <a:ext cx="7128792" cy="1552188"/>
          </a:xfrm>
        </p:spPr>
        <p:txBody>
          <a:bodyPr>
            <a:normAutofit/>
          </a:bodyPr>
          <a:lstStyle/>
          <a:p>
            <a:r>
              <a:rPr lang="en-NZ" dirty="0" smtClean="0"/>
              <a:t>Introduce Period change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1187624" y="2355726"/>
                <a:ext cx="4320480" cy="14211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−(</m:t>
                      </m:r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a:rPr lang="en-NZ" b="0" i="1" smtClean="0">
                          <a:latin typeface="Cambria Math"/>
                        </a:rPr>
                        <m:t>+2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(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NZ" dirty="0" smtClean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NZ" b="0" i="1" smtClean="0">
                              <a:latin typeface="Cambria Math"/>
                            </a:rPr>
                            <m:t>𝑑</m:t>
                          </m:r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num>
                        <m:den>
                          <m:r>
                            <a:rPr lang="en-NZ" b="0" i="1" smtClean="0">
                              <a:latin typeface="Cambria Math"/>
                            </a:rPr>
                            <m:t>𝑑𝑡</m:t>
                          </m:r>
                        </m:den>
                      </m:f>
                      <m:r>
                        <a:rPr lang="en-NZ" b="0" i="1" smtClean="0">
                          <a:latin typeface="Cambria Math"/>
                        </a:rPr>
                        <m:t>=(</m:t>
                      </m:r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a:rPr lang="en-NZ" b="0" i="1" smtClean="0">
                          <a:latin typeface="Cambria Math"/>
                        </a:rPr>
                        <m:t>+2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Φ</m:t>
                      </m:r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r>
                        <a:rPr lang="en-NZ" b="0" i="1" smtClean="0">
                          <a:latin typeface="Cambria Math"/>
                        </a:rPr>
                        <m:t>𝛽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−</m:t>
                      </m:r>
                      <m:r>
                        <m:rPr>
                          <m:sty m:val="p"/>
                        </m:rPr>
                        <a:rPr lang="en-NZ" b="0" i="0" smtClean="0">
                          <a:latin typeface="Cambria Math"/>
                        </a:rPr>
                        <m:t>Ψ</m:t>
                      </m:r>
                      <m:r>
                        <a:rPr lang="en-NZ" b="0" i="1" smtClean="0">
                          <a:latin typeface="Cambria Math"/>
                        </a:rPr>
                        <m:t>(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Φ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+</m:t>
                      </m:r>
                      <m:sSup>
                        <m:sSupPr>
                          <m:ctrlPr>
                            <a:rPr lang="en-NZ" b="0" i="1" smtClean="0">
                              <a:latin typeface="Cambria Math"/>
                            </a:rPr>
                          </m:ctrlPr>
                        </m:sSupPr>
                        <m:e>
                          <m:r>
                            <m:rPr>
                              <m:sty m:val="p"/>
                            </m:rPr>
                            <a:rPr lang="en-NZ" b="0" i="0" smtClean="0">
                              <a:latin typeface="Cambria Math"/>
                            </a:rPr>
                            <m:t>Ψ</m:t>
                          </m:r>
                        </m:e>
                        <m:sup>
                          <m:r>
                            <a:rPr lang="en-NZ" b="0" i="1" smtClean="0">
                              <a:latin typeface="Cambria Math"/>
                            </a:rPr>
                            <m:t>2</m:t>
                          </m:r>
                        </m:sup>
                      </m:sSup>
                      <m:r>
                        <a:rPr lang="en-NZ" b="0" i="1" smtClean="0">
                          <a:latin typeface="Cambria Math"/>
                        </a:rPr>
                        <m:t>)</m:t>
                      </m:r>
                    </m:oMath>
                  </m:oMathPara>
                </a14:m>
                <a:endParaRPr lang="en-NZ" dirty="0"/>
              </a:p>
              <a:p>
                <a:endParaRPr lang="en-NZ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87624" y="2355726"/>
                <a:ext cx="4320480" cy="1421158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6165378" y="2463738"/>
                <a:ext cx="10200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NZ" b="0" i="1" smtClean="0">
                          <a:latin typeface="Cambria Math"/>
                        </a:rPr>
                        <m:t>𝜔</m:t>
                      </m:r>
                      <m:r>
                        <a:rPr lang="en-NZ" b="0" i="1" smtClean="0">
                          <a:latin typeface="Cambria Math"/>
                        </a:rPr>
                        <m:t>=0.5</m:t>
                      </m:r>
                    </m:oMath>
                  </m:oMathPara>
                </a14:m>
                <a:endParaRPr lang="en-NZ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65378" y="2463738"/>
                <a:ext cx="1020086" cy="3693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NZ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2411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536" y="4299942"/>
            <a:ext cx="8280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 smtClean="0"/>
              <a:t>Period change in this option but </a:t>
            </a:r>
            <a:r>
              <a:rPr lang="en-NZ" dirty="0" err="1" smtClean="0"/>
              <a:t>symetrical</a:t>
            </a:r>
            <a:r>
              <a:rPr lang="en-NZ" dirty="0" smtClean="0"/>
              <a:t> so no expected penetration</a:t>
            </a:r>
            <a:endParaRPr lang="en-NZ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434703"/>
            <a:ext cx="8067030" cy="404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72193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Z" dirty="0" smtClean="0"/>
              <a:t>Limit cycles</a:t>
            </a:r>
            <a:endParaRPr lang="en-NZ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79"/>
              </p:ext>
            </p:extLst>
          </p:nvPr>
        </p:nvGraphicFramePr>
        <p:xfrm>
          <a:off x="6084168" y="2130257"/>
          <a:ext cx="2520280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4056"/>
                <a:gridCol w="504056"/>
                <a:gridCol w="504056"/>
                <a:gridCol w="504056"/>
                <a:gridCol w="504056"/>
              </a:tblGrid>
              <a:tr h="273630">
                <a:tc>
                  <a:txBody>
                    <a:bodyPr/>
                    <a:lstStyle/>
                    <a:p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N-E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E-S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S-W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W-N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0.4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1.2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1.21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0.8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0.75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0.74</a:t>
                      </a:r>
                    </a:p>
                  </a:txBody>
                  <a:tcPr/>
                </a:tc>
              </a:tr>
              <a:tr h="273630"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1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NZ" sz="1200" dirty="0" smtClean="0"/>
                        <a:t>0.63</a:t>
                      </a:r>
                      <a:endParaRPr lang="en-NZ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Z" sz="1200" dirty="0" smtClean="0"/>
                        <a:t>0.63</a:t>
                      </a: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122" name="Picture 2" descr="C:\Temp\Diffusion\MOL_PDE\4. Output files\Hauxiong\gifs\SymCP_LC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1400473"/>
            <a:ext cx="4786312" cy="358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549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NZ" dirty="0" smtClean="0"/>
              <a:t>Plot concentration over space gif</a:t>
            </a:r>
            <a:endParaRPr lang="en-NZ" dirty="0"/>
          </a:p>
        </p:txBody>
      </p:sp>
      <p:pic>
        <p:nvPicPr>
          <p:cNvPr id="6146" name="Picture 2" descr="C:\Temp\Diffusion\MOL_PDE\4. Output files\Hauxiong\gifs\SymCP.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5" y="1360514"/>
            <a:ext cx="5328592" cy="359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524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4606</TotalTime>
  <Words>334</Words>
  <Application>Microsoft Office PowerPoint</Application>
  <PresentationFormat>On-screen Show (16:9)</PresentationFormat>
  <Paragraphs>93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Flow</vt:lpstr>
      <vt:lpstr>Recap of things done</vt:lpstr>
      <vt:lpstr>Toy Model: Simple Oscillator</vt:lpstr>
      <vt:lpstr>PowerPoint Presentation</vt:lpstr>
      <vt:lpstr>Limit cycles</vt:lpstr>
      <vt:lpstr>Plot concentration over space gif</vt:lpstr>
      <vt:lpstr>Toy Model: Simple Osc + Period</vt:lpstr>
      <vt:lpstr>PowerPoint Presentation</vt:lpstr>
      <vt:lpstr>Limit cycles</vt:lpstr>
      <vt:lpstr>Plot concentration over space gif</vt:lpstr>
      <vt:lpstr>Toy Model: Penetrates from poster</vt:lpstr>
      <vt:lpstr>PowerPoint Presentation</vt:lpstr>
      <vt:lpstr>Limit cycles</vt:lpstr>
      <vt:lpstr>Plot concentration over space gif</vt:lpstr>
      <vt:lpstr>The other Week </vt:lpstr>
    </vt:vector>
  </TitlesOfParts>
  <Company>University of Canterbury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Recap of things done</dc:title>
  <dc:creator>Michelle Goodman</dc:creator>
  <cp:lastModifiedBy>Michelle Goodman</cp:lastModifiedBy>
  <cp:revision>16</cp:revision>
  <dcterms:created xsi:type="dcterms:W3CDTF">2016-10-10T08:40:45Z</dcterms:created>
  <dcterms:modified xsi:type="dcterms:W3CDTF">2016-10-15T08:54:21Z</dcterms:modified>
</cp:coreProperties>
</file>

<file path=docProps/thumbnail.jpeg>
</file>